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7" r:id="rId19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2" Type="http://schemas.openxmlformats.org/officeDocument/2006/relationships/slide" Target="slides/slide7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2" name="Shape 9882"/>
        <p:cNvGrpSpPr/>
        <p:nvPr/>
      </p:nvGrpSpPr>
      <p:grpSpPr>
        <a:xfrm>
          <a:off x="0" y="0"/>
          <a:ext cx="0" cy="0"/>
          <a:chOff x="0" y="0"/>
          <a:chExt cx="0" cy="0"/>
        </a:xfrm>
      </p:grpSpPr>
      <p:sp>
        <p:nvSpPr>
          <p:cNvPr id="9883" name="Google Shape;9883;p72:notes"/>
          <p:cNvSpPr/>
          <p:nvPr>
            <p:ph idx="2" type="sldImg"/>
          </p:nvPr>
        </p:nvSpPr>
        <p:spPr>
          <a:xfrm>
            <a:off x="1257300" y="692150"/>
            <a:ext cx="4483100"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84" name="Google Shape;9884;p72:notes"/>
          <p:cNvSpPr txBox="1"/>
          <p:nvPr>
            <p:ph idx="1" type="body"/>
          </p:nvPr>
        </p:nvSpPr>
        <p:spPr>
          <a:xfrm>
            <a:off x="922338" y="4386263"/>
            <a:ext cx="5153025"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2.xml"/></Relationships>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5" name="Shape 9885"/>
        <p:cNvGrpSpPr/>
        <p:nvPr/>
      </p:nvGrpSpPr>
      <p:grpSpPr>
        <a:xfrm>
          <a:off x="0" y="0"/>
          <a:ext cx="0" cy="0"/>
          <a:chOff x="0" y="0"/>
          <a:chExt cx="0" cy="0"/>
        </a:xfrm>
      </p:grpSpPr>
      <p:sp>
        <p:nvSpPr>
          <p:cNvPr id="9886" name="Google Shape;9886;p1502"/>
          <p:cNvSpPr/>
          <p:nvPr/>
        </p:nvSpPr>
        <p:spPr>
          <a:xfrm>
            <a:off x="1371795" y="121865"/>
            <a:ext cx="5891943" cy="513796"/>
          </a:xfrm>
          <a:prstGeom prst="rect">
            <a:avLst/>
          </a:prstGeom>
          <a:noFill/>
          <a:ln>
            <a:noFill/>
          </a:ln>
        </p:spPr>
        <p:txBody>
          <a:bodyPr anchorCtr="0" anchor="t" bIns="39200" lIns="79800" spcFirstLastPara="1" rIns="79800" wrap="square" tIns="39200">
            <a:noAutofit/>
          </a:bodyPr>
          <a:lstStyle/>
          <a:p>
            <a:pPr indent="0" lvl="0" marL="0" marR="0" rtl="0" algn="ctr">
              <a:spcBef>
                <a:spcPts val="0"/>
              </a:spcBef>
              <a:spcAft>
                <a:spcPts val="0"/>
              </a:spcAft>
              <a:buNone/>
            </a:pPr>
            <a:r>
              <a:rPr b="1" i="1" lang="en-US" sz="2824">
                <a:solidFill>
                  <a:srgbClr val="FF0000"/>
                </a:solidFill>
                <a:latin typeface="Arial Narrow"/>
                <a:ea typeface="Arial Narrow"/>
                <a:cs typeface="Arial Narrow"/>
                <a:sym typeface="Arial Narrow"/>
              </a:rPr>
              <a:t>2008 COV Organization and Membership</a:t>
            </a:r>
            <a:endParaRPr/>
          </a:p>
        </p:txBody>
      </p:sp>
      <p:sp>
        <p:nvSpPr>
          <p:cNvPr id="9887" name="Google Shape;9887;p1502"/>
          <p:cNvSpPr/>
          <p:nvPr/>
        </p:nvSpPr>
        <p:spPr>
          <a:xfrm>
            <a:off x="449637" y="728382"/>
            <a:ext cx="8257334" cy="5971572"/>
          </a:xfrm>
          <a:prstGeom prst="rect">
            <a:avLst/>
          </a:prstGeom>
          <a:noFill/>
          <a:ln>
            <a:noFill/>
          </a:ln>
        </p:spPr>
        <p:txBody>
          <a:bodyPr anchorCtr="0" anchor="t" bIns="39200" lIns="79800" spcFirstLastPara="1" rIns="79800" wrap="square" tIns="39200">
            <a:noAutofit/>
          </a:bodyPr>
          <a:lstStyle/>
          <a:p>
            <a:pPr indent="-403432" lvl="0" marL="416040" marR="0" rtl="0" algn="l">
              <a:spcBef>
                <a:spcPts val="0"/>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Chair:  Geri Richmond,** University of Oregon</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1:  AMO Sciences/Gas-Phase Chemical Physics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Carl Lineberger,** University of Colorado (2002 COV)</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Members:     </a:t>
            </a:r>
            <a:r>
              <a:rPr b="1" i="0" lang="en-US" sz="1588" u="none" cap="none" strike="noStrike">
                <a:solidFill>
                  <a:srgbClr val="FF0000"/>
                </a:solidFill>
                <a:latin typeface="Arial Narrow"/>
                <a:ea typeface="Arial Narrow"/>
                <a:cs typeface="Arial Narrow"/>
                <a:sym typeface="Arial Narrow"/>
              </a:rPr>
              <a:t>Tom Gallagher,</a:t>
            </a:r>
            <a:r>
              <a:rPr b="1" i="0" lang="en-US" sz="1588" u="none" cap="none" strike="noStrike">
                <a:solidFill>
                  <a:srgbClr val="000000"/>
                </a:solidFill>
                <a:latin typeface="Arial Narrow"/>
                <a:ea typeface="Arial Narrow"/>
                <a:cs typeface="Arial Narrow"/>
                <a:sym typeface="Arial Narrow"/>
              </a:rPr>
              <a:t> University of Virginia</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Anthony Johnson,** University of Maryland</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Kate Kirby,* Harvard-Smithsonian CFA</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Arthur Suits,</a:t>
            </a:r>
            <a:r>
              <a:rPr b="1" i="0" lang="en-US" sz="1588" u="none" cap="none" strike="noStrike">
                <a:solidFill>
                  <a:srgbClr val="000000"/>
                </a:solidFill>
                <a:latin typeface="Arial Narrow"/>
                <a:ea typeface="Arial Narrow"/>
                <a:cs typeface="Arial Narrow"/>
                <a:sym typeface="Arial Narrow"/>
              </a:rPr>
              <a:t> Wayne St.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Sotiris Xantheas,</a:t>
            </a:r>
            <a:r>
              <a:rPr b="1" i="0" lang="en-US" sz="1588" u="none" cap="none" strike="noStrike">
                <a:solidFill>
                  <a:srgbClr val="000000"/>
                </a:solidFill>
                <a:latin typeface="Arial Narrow"/>
                <a:ea typeface="Arial Narrow"/>
                <a:cs typeface="Arial Narrow"/>
                <a:sym typeface="Arial Narrow"/>
              </a:rPr>
              <a:t> Pacific Northwest National Lab</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2:  Photochemistry/Condensed Phase Chemical Physics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Peter Rossky, University of Texas (2005 COV)</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Members:     Luis Echegoyen, NSF &amp; Clemson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Etsuko Fujita,</a:t>
            </a:r>
            <a:r>
              <a:rPr b="1" i="0" lang="en-US" sz="1588" u="none" cap="none" strike="noStrike">
                <a:solidFill>
                  <a:srgbClr val="000000"/>
                </a:solidFill>
                <a:latin typeface="Arial Narrow"/>
                <a:ea typeface="Arial Narrow"/>
                <a:cs typeface="Arial Narrow"/>
                <a:sym typeface="Arial Narrow"/>
              </a:rPr>
              <a:t> Brookhaven National Laboratory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Devens Gust,</a:t>
            </a:r>
            <a:r>
              <a:rPr b="1" i="0" lang="en-US" sz="1588" u="none" cap="none" strike="noStrike">
                <a:solidFill>
                  <a:srgbClr val="000000"/>
                </a:solidFill>
                <a:latin typeface="Arial Narrow"/>
                <a:ea typeface="Arial Narrow"/>
                <a:cs typeface="Arial Narrow"/>
                <a:sym typeface="Arial Narrow"/>
              </a:rPr>
              <a:t> Arizona State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Sharon Hammes-Schiffer,* Pennsylvania State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Thom Orlando,</a:t>
            </a:r>
            <a:r>
              <a:rPr b="1" i="0" lang="en-US" sz="1588" u="none" cap="none" strike="noStrike">
                <a:solidFill>
                  <a:srgbClr val="000000"/>
                </a:solidFill>
                <a:latin typeface="Arial Narrow"/>
                <a:ea typeface="Arial Narrow"/>
                <a:cs typeface="Arial Narrow"/>
                <a:sym typeface="Arial Narrow"/>
              </a:rPr>
              <a:t> Georgia Tech</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3:  Catalysis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a:t>
            </a:r>
            <a:r>
              <a:rPr b="1" i="0" lang="en-US" sz="1588" u="none" cap="none" strike="noStrike">
                <a:solidFill>
                  <a:srgbClr val="FF0000"/>
                </a:solidFill>
                <a:latin typeface="Arial Narrow"/>
                <a:ea typeface="Arial Narrow"/>
                <a:cs typeface="Arial Narrow"/>
                <a:sym typeface="Arial Narrow"/>
              </a:rPr>
              <a:t>Bruce Gates,*</a:t>
            </a:r>
            <a:r>
              <a:rPr b="1" i="0" lang="en-US" sz="1588" u="none" cap="none" strike="noStrike">
                <a:solidFill>
                  <a:srgbClr val="000000"/>
                </a:solidFill>
                <a:latin typeface="Arial Narrow"/>
                <a:ea typeface="Arial Narrow"/>
                <a:cs typeface="Arial Narrow"/>
                <a:sym typeface="Arial Narrow"/>
              </a:rPr>
              <a:t> UC Davis</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Members:     </a:t>
            </a:r>
            <a:r>
              <a:rPr b="1" lang="en-US" sz="1588">
                <a:solidFill>
                  <a:srgbClr val="FF0000"/>
                </a:solidFill>
                <a:latin typeface="Arial Narrow"/>
                <a:ea typeface="Arial Narrow"/>
                <a:cs typeface="Arial Narrow"/>
                <a:sym typeface="Arial Narrow"/>
              </a:rPr>
              <a:t>Cynthia Friend,</a:t>
            </a:r>
            <a:r>
              <a:rPr b="1" lang="en-US" sz="1588">
                <a:solidFill>
                  <a:srgbClr val="000000"/>
                </a:solidFill>
                <a:latin typeface="Arial Narrow"/>
                <a:ea typeface="Arial Narrow"/>
                <a:cs typeface="Arial Narrow"/>
                <a:sym typeface="Arial Narrow"/>
              </a:rPr>
              <a:t> Harvard University (2005 COV)</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Horia Metiu, UC Santa Barbara</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a:t>
            </a:r>
            <a:r>
              <a:rPr b="1" lang="en-US" sz="1588">
                <a:solidFill>
                  <a:srgbClr val="FF0000"/>
                </a:solidFill>
                <a:latin typeface="Arial Narrow"/>
                <a:ea typeface="Arial Narrow"/>
                <a:cs typeface="Arial Narrow"/>
                <a:sym typeface="Arial Narrow"/>
              </a:rPr>
              <a:t>Umit Ozkan,</a:t>
            </a:r>
            <a:r>
              <a:rPr b="1" lang="en-US" sz="1588">
                <a:solidFill>
                  <a:srgbClr val="000000"/>
                </a:solidFill>
                <a:latin typeface="Arial Narrow"/>
                <a:ea typeface="Arial Narrow"/>
                <a:cs typeface="Arial Narrow"/>
                <a:sym typeface="Arial Narrow"/>
              </a:rPr>
              <a:t> Ohio State University</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Simon Bare,* UOP LLC</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D. Michael Heinekey, University of Washington</a:t>
            </a:r>
            <a:endParaRPr/>
          </a:p>
        </p:txBody>
      </p:sp>
      <p:sp>
        <p:nvSpPr>
          <p:cNvPr id="9888" name="Google Shape;9888;p1502"/>
          <p:cNvSpPr txBox="1"/>
          <p:nvPr/>
        </p:nvSpPr>
        <p:spPr>
          <a:xfrm>
            <a:off x="6237475" y="5824258"/>
            <a:ext cx="2664512" cy="825419"/>
          </a:xfrm>
          <a:prstGeom prst="rect">
            <a:avLst/>
          </a:prstGeom>
          <a:noFill/>
          <a:ln>
            <a:noFill/>
          </a:ln>
        </p:spPr>
        <p:txBody>
          <a:bodyPr anchorCtr="0" anchor="t" bIns="45700" lIns="91425" spcFirstLastPara="1" rIns="91425" wrap="square" tIns="45700">
            <a:spAutoFit/>
          </a:bodyPr>
          <a:lstStyle/>
          <a:p>
            <a:pPr indent="0" lvl="0" marL="403433" marR="0" rtl="0" algn="l">
              <a:spcBef>
                <a:spcPts val="0"/>
              </a:spcBef>
              <a:spcAft>
                <a:spcPts val="0"/>
              </a:spcAft>
              <a:buNone/>
            </a:pPr>
            <a:r>
              <a:rPr b="1" lang="en-US" sz="1588">
                <a:solidFill>
                  <a:srgbClr val="FF0000"/>
                </a:solidFill>
                <a:latin typeface="Arial Narrow"/>
                <a:ea typeface="Arial Narrow"/>
                <a:cs typeface="Arial Narrow"/>
                <a:sym typeface="Arial Narrow"/>
              </a:rPr>
              <a:t>Funded by CSGB Division</a:t>
            </a:r>
            <a:endParaRPr/>
          </a:p>
          <a:p>
            <a:pPr indent="0" lvl="0" marL="403433" marR="0" rtl="0" algn="l">
              <a:spcBef>
                <a:spcPts val="0"/>
              </a:spcBef>
              <a:spcAft>
                <a:spcPts val="0"/>
              </a:spcAft>
              <a:buNone/>
            </a:pPr>
            <a:r>
              <a:rPr b="1" lang="en-US" sz="1588">
                <a:solidFill>
                  <a:srgbClr val="000000"/>
                </a:solidFill>
                <a:latin typeface="Arial Narrow"/>
                <a:ea typeface="Arial Narrow"/>
                <a:cs typeface="Arial Narrow"/>
                <a:sym typeface="Arial Narrow"/>
              </a:rPr>
              <a:t>*Current BESAC member</a:t>
            </a:r>
            <a:endParaRPr/>
          </a:p>
          <a:p>
            <a:pPr indent="0" lvl="0" marL="403433" marR="0" rtl="0" algn="l">
              <a:spcBef>
                <a:spcPts val="0"/>
              </a:spcBef>
              <a:spcAft>
                <a:spcPts val="0"/>
              </a:spcAft>
              <a:buNone/>
            </a:pPr>
            <a:r>
              <a:rPr b="1" lang="en-US" sz="1588">
                <a:solidFill>
                  <a:srgbClr val="000000"/>
                </a:solidFill>
                <a:latin typeface="Arial Narrow"/>
                <a:ea typeface="Arial Narrow"/>
                <a:cs typeface="Arial Narrow"/>
                <a:sym typeface="Arial Narrow"/>
              </a:rPr>
              <a:t>**Past BESAC member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